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8"/>
  </p:notesMasterIdLst>
  <p:handoutMasterIdLst>
    <p:handoutMasterId r:id="rId9"/>
  </p:handoutMasterIdLst>
  <p:sldIdLst>
    <p:sldId id="1287" r:id="rId2"/>
    <p:sldId id="2000" r:id="rId3"/>
    <p:sldId id="2517" r:id="rId4"/>
    <p:sldId id="2395" r:id="rId5"/>
    <p:sldId id="2402" r:id="rId6"/>
    <p:sldId id="2400" r:id="rId7"/>
  </p:sldIdLst>
  <p:sldSz cx="9144000" cy="6858000" type="screen4x3"/>
  <p:notesSz cx="7077075" cy="93837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660066"/>
    <a:srgbClr val="333300"/>
    <a:srgbClr val="6600FF"/>
    <a:srgbClr val="FF0000"/>
    <a:srgbClr val="1C1C1C"/>
    <a:srgbClr val="33CCFF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vertBarState="minimized">
    <p:restoredLeft sz="34587" autoAdjust="0"/>
    <p:restoredTop sz="74388" autoAdjust="0"/>
  </p:normalViewPr>
  <p:slideViewPr>
    <p:cSldViewPr>
      <p:cViewPr varScale="1">
        <p:scale>
          <a:sx n="86" d="100"/>
          <a:sy n="86" d="100"/>
        </p:scale>
        <p:origin x="-208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12583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0" d="100"/>
          <a:sy n="100" d="100"/>
        </p:scale>
        <p:origin x="-1812" y="2568"/>
      </p:cViewPr>
      <p:guideLst>
        <p:guide orient="horz" pos="2956"/>
        <p:guide pos="222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67050" cy="46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268" tIns="47134" rIns="94268" bIns="47134" numCol="1" anchor="t" anchorCtr="0" compatLnSpc="1">
            <a:prstTxWarp prst="textNoShape">
              <a:avLst/>
            </a:prstTxWarp>
          </a:bodyPr>
          <a:lstStyle>
            <a:lvl1pPr defTabSz="942975">
              <a:defRPr sz="1000"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08438" y="0"/>
            <a:ext cx="3067050" cy="46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268" tIns="47134" rIns="94268" bIns="47134" numCol="1" anchor="t" anchorCtr="0" compatLnSpc="1">
            <a:prstTxWarp prst="textNoShape">
              <a:avLst/>
            </a:prstTxWarp>
          </a:bodyPr>
          <a:lstStyle>
            <a:lvl1pPr algn="r" defTabSz="942975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12225"/>
            <a:ext cx="3067050" cy="46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268" tIns="47134" rIns="94268" bIns="47134" numCol="1" anchor="b" anchorCtr="0" compatLnSpc="1">
            <a:prstTxWarp prst="textNoShape">
              <a:avLst/>
            </a:prstTxWarp>
          </a:bodyPr>
          <a:lstStyle>
            <a:lvl1pPr defTabSz="942975">
              <a:defRPr sz="1000">
                <a:latin typeface="Arial" pitchFamily="34" charset="0"/>
                <a:ea typeface="+mn-ea"/>
                <a:cs typeface="+mn-cs"/>
                <a:sym typeface="Symbol" pitchFamily="18" charset="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3"/>
          </p:nvPr>
        </p:nvSpPr>
        <p:spPr>
          <a:xfrm>
            <a:off x="4008438" y="8912225"/>
            <a:ext cx="3067050" cy="4699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D2BC8A6-082C-6542-A270-0A175382D9E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9564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67050" cy="46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268" tIns="47134" rIns="94268" bIns="47134" numCol="1" anchor="t" anchorCtr="0" compatLnSpc="1">
            <a:prstTxWarp prst="textNoShape">
              <a:avLst/>
            </a:prstTxWarp>
          </a:bodyPr>
          <a:lstStyle>
            <a:lvl1pPr defTabSz="942975">
              <a:defRPr sz="1200"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11613" y="0"/>
            <a:ext cx="3065462" cy="46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268" tIns="47134" rIns="94268" bIns="47134" numCol="1" anchor="t" anchorCtr="0" compatLnSpc="1">
            <a:prstTxWarp prst="textNoShape">
              <a:avLst/>
            </a:prstTxWarp>
          </a:bodyPr>
          <a:lstStyle>
            <a:lvl1pPr algn="r" defTabSz="942975">
              <a:defRPr sz="1200"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1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3800" y="703263"/>
            <a:ext cx="4694238" cy="35210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2975" y="4457700"/>
            <a:ext cx="5191125" cy="422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268" tIns="47134" rIns="94268" bIns="4713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13813"/>
            <a:ext cx="3067050" cy="46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268" tIns="47134" rIns="94268" bIns="47134" numCol="1" anchor="b" anchorCtr="0" compatLnSpc="1">
            <a:prstTxWarp prst="textNoShape">
              <a:avLst/>
            </a:prstTxWarp>
          </a:bodyPr>
          <a:lstStyle>
            <a:lvl1pPr defTabSz="942975">
              <a:defRPr sz="1200"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11613" y="8913813"/>
            <a:ext cx="3065462" cy="46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268" tIns="47134" rIns="94268" bIns="47134" numCol="1" anchor="b" anchorCtr="0" compatLnSpc="1">
            <a:prstTxWarp prst="textNoShape">
              <a:avLst/>
            </a:prstTxWarp>
          </a:bodyPr>
          <a:lstStyle>
            <a:lvl1pPr algn="r" defTabSz="942975">
              <a:defRPr sz="1200"/>
            </a:lvl1pPr>
          </a:lstStyle>
          <a:p>
            <a:fld id="{0442E609-7BB7-D744-9A9E-D3864E0EFAA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7066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1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9187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  <p:sp>
        <p:nvSpPr>
          <p:cNvPr id="340996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defTabSz="942975"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defTabSz="942975"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42975"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42975"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42975"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429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429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429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429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8C0E48B1-0403-0D4D-B6DD-75F9DE52BD02}" type="slidenum">
              <a:rPr lang="en-US">
                <a:latin typeface="Arial" charset="0"/>
              </a:rPr>
              <a:pPr/>
              <a:t>1</a:t>
            </a:fld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4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2499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defTabSz="94297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defTabSz="942975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defTabSz="942975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defTabSz="942975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defTabSz="942975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C2F28C82-3600-1D47-88BD-AFCE8F0AEF55}" type="slidenum">
              <a:rPr lang="en-US"/>
              <a:pPr eaLnBrk="1" hangingPunct="1"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6666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4778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29450" y="-76200"/>
            <a:ext cx="203835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-76200"/>
            <a:ext cx="596265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816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7307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16537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524000"/>
            <a:ext cx="36195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524000"/>
            <a:ext cx="36195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886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511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859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0025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483417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602555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828800" y="-76200"/>
            <a:ext cx="7239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524000"/>
            <a:ext cx="73914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028" name="Rectangle 12"/>
          <p:cNvSpPr>
            <a:spLocks noChangeArrowheads="1"/>
          </p:cNvSpPr>
          <p:nvPr/>
        </p:nvSpPr>
        <p:spPr bwMode="auto">
          <a:xfrm>
            <a:off x="3657600" y="5986463"/>
            <a:ext cx="5486400" cy="4572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8E82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smtClean="0">
              <a:ea typeface="+mn-ea"/>
              <a:cs typeface="+mn-cs"/>
            </a:endParaRPr>
          </a:p>
        </p:txBody>
      </p:sp>
      <p:sp>
        <p:nvSpPr>
          <p:cNvPr id="1029" name="Rectangle 13"/>
          <p:cNvSpPr>
            <a:spLocks noChangeArrowheads="1"/>
          </p:cNvSpPr>
          <p:nvPr/>
        </p:nvSpPr>
        <p:spPr bwMode="auto">
          <a:xfrm>
            <a:off x="3657600" y="6400800"/>
            <a:ext cx="5486400" cy="4572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0A57A4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smtClean="0">
              <a:ea typeface="+mn-ea"/>
              <a:cs typeface="+mn-cs"/>
            </a:endParaRPr>
          </a:p>
        </p:txBody>
      </p:sp>
      <p:pic>
        <p:nvPicPr>
          <p:cNvPr id="1030" name="Picture 14" descr="nctsn_partner_logo300ppi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86463"/>
            <a:ext cx="3733800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+mj-lt"/>
          <a:ea typeface="ＭＳ Ｐゴシック" charset="0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Franklin Gothic Book" pitchFamily="34" charset="0"/>
          <a:ea typeface="ＭＳ Ｐゴシック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Franklin Gothic Book" pitchFamily="34" charset="0"/>
          <a:ea typeface="ＭＳ Ｐゴシック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Franklin Gothic Book" pitchFamily="34" charset="0"/>
          <a:ea typeface="ＭＳ Ｐゴシック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Franklin Gothic Book" pitchFamily="34" charset="0"/>
          <a:ea typeface="ＭＳ Ｐゴシック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Franklin Gothic Book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Franklin Gothic Book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Franklin Gothic Book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Franklin Gothic Boo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2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hyperlink" Target="mailto:chandra.ghosh@ucsf.edu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4" Type="http://schemas.openxmlformats.org/officeDocument/2006/relationships/image" Target="../media/image4.wmf"/><Relationship Id="rId5" Type="http://schemas.openxmlformats.org/officeDocument/2006/relationships/image" Target="../media/image5.w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762000" y="1828800"/>
            <a:ext cx="7772400" cy="1066800"/>
          </a:xfrm>
        </p:spPr>
        <p:txBody>
          <a:bodyPr/>
          <a:lstStyle/>
          <a:p>
            <a:pPr algn="ctr" eaLnBrk="1" hangingPunct="1"/>
            <a:r>
              <a:rPr lang="en-US" sz="3200">
                <a:latin typeface="Franklin Gothic Book" charset="0"/>
              </a:rPr>
              <a:t>Using Child-Parent Psychotherapy to Treat Young Children Exposed to Trauma</a:t>
            </a:r>
            <a:br>
              <a:rPr lang="en-US" sz="3200">
                <a:latin typeface="Franklin Gothic Book" charset="0"/>
              </a:rPr>
            </a:br>
            <a:r>
              <a:rPr lang="en-US" sz="3200">
                <a:latin typeface="Franklin Gothic Book" charset="0"/>
              </a:rPr>
              <a:t/>
            </a:r>
            <a:br>
              <a:rPr lang="en-US" sz="3200">
                <a:latin typeface="Franklin Gothic Book" charset="0"/>
              </a:rPr>
            </a:br>
            <a:r>
              <a:rPr lang="en-US" sz="2400">
                <a:latin typeface="Franklin Gothic Book" charset="0"/>
              </a:rPr>
              <a:t>Part I of an 18-month CPP Implementation Course</a:t>
            </a:r>
            <a:br>
              <a:rPr lang="en-US" sz="2400">
                <a:latin typeface="Franklin Gothic Book" charset="0"/>
              </a:rPr>
            </a:br>
            <a:r>
              <a:rPr lang="en-US" sz="2400">
                <a:latin typeface="Franklin Gothic Book" charset="0"/>
              </a:rPr>
              <a:t/>
            </a:r>
            <a:br>
              <a:rPr lang="en-US" sz="2400">
                <a:latin typeface="Franklin Gothic Book" charset="0"/>
              </a:rPr>
            </a:br>
            <a:r>
              <a:rPr lang="en-US" sz="2400">
                <a:latin typeface="Franklin Gothic Book" charset="0"/>
              </a:rPr>
              <a:t/>
            </a:r>
            <a:br>
              <a:rPr lang="en-US" sz="2400">
                <a:latin typeface="Franklin Gothic Book" charset="0"/>
              </a:rPr>
            </a:br>
            <a:endParaRPr lang="en-US">
              <a:latin typeface="Franklin Gothic Book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1447800" y="3276600"/>
            <a:ext cx="6629400" cy="2133600"/>
          </a:xfrm>
        </p:spPr>
        <p:txBody>
          <a:bodyPr/>
          <a:lstStyle/>
          <a:p>
            <a:pPr marL="0" indent="0" algn="ctr" eaLnBrk="1" hangingPunct="1">
              <a:lnSpc>
                <a:spcPct val="80000"/>
              </a:lnSpc>
              <a:buFontTx/>
              <a:buNone/>
            </a:pPr>
            <a:endParaRPr lang="en-US" sz="1600" dirty="0">
              <a:solidFill>
                <a:srgbClr val="002060"/>
              </a:solidFill>
              <a:latin typeface="Franklin Gothic Book" charset="0"/>
            </a:endParaRPr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r>
              <a:rPr lang="en-US" dirty="0" smtClean="0">
                <a:latin typeface="Franklin Gothic Book" charset="0"/>
              </a:rPr>
              <a:t>Chandra </a:t>
            </a:r>
            <a:r>
              <a:rPr lang="en-US" dirty="0" err="1">
                <a:latin typeface="Franklin Gothic Book" charset="0"/>
              </a:rPr>
              <a:t>Ghosh</a:t>
            </a:r>
            <a:r>
              <a:rPr lang="en-US" dirty="0">
                <a:latin typeface="Franklin Gothic Book" charset="0"/>
              </a:rPr>
              <a:t> Ippen, Ph.D. (</a:t>
            </a:r>
            <a:r>
              <a:rPr lang="en-US" dirty="0">
                <a:latin typeface="Franklin Gothic Book" charset="0"/>
                <a:hlinkClick r:id="rId3"/>
              </a:rPr>
              <a:t>chandra.ghosh@ucsf.edu</a:t>
            </a:r>
            <a:r>
              <a:rPr lang="en-US" dirty="0">
                <a:latin typeface="Franklin Gothic Book" charset="0"/>
              </a:rPr>
              <a:t>)</a:t>
            </a:r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endParaRPr lang="en-US" dirty="0">
              <a:latin typeface="Franklin Gothic Book" charset="0"/>
            </a:endParaRPr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r>
              <a:rPr lang="en-US" dirty="0">
                <a:latin typeface="Franklin Gothic Book" charset="0"/>
              </a:rPr>
              <a:t>with slides contributed by </a:t>
            </a:r>
            <a:endParaRPr lang="en-US" dirty="0" smtClean="0">
              <a:latin typeface="Franklin Gothic Book" charset="0"/>
            </a:endParaRPr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r>
              <a:rPr lang="en-US" dirty="0" smtClean="0">
                <a:latin typeface="Franklin Gothic Book" charset="0"/>
              </a:rPr>
              <a:t>Alicia F. Lieberman, Ph.D.</a:t>
            </a:r>
            <a:endParaRPr lang="en-US" dirty="0">
              <a:latin typeface="Franklin Gothic Book" charset="0"/>
            </a:endParaRPr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r>
              <a:rPr lang="en-US" dirty="0">
                <a:latin typeface="Franklin Gothic Book" charset="0"/>
              </a:rPr>
              <a:t>Patricia Van Horn, Ph.D.</a:t>
            </a:r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endParaRPr lang="en-US" sz="1600" b="1" dirty="0">
              <a:solidFill>
                <a:srgbClr val="002060"/>
              </a:solidFill>
              <a:latin typeface="Franklin Gothic Book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1295400" y="152400"/>
            <a:ext cx="7607300" cy="838200"/>
          </a:xfrm>
        </p:spPr>
        <p:txBody>
          <a:bodyPr/>
          <a:lstStyle/>
          <a:p>
            <a:pPr eaLnBrk="1" hangingPunct="1"/>
            <a:r>
              <a:rPr lang="en-US" sz="3200">
                <a:latin typeface="Franklin Gothic Book" charset="0"/>
              </a:rPr>
              <a:t>Child-Parent Psychotherapy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8305800" cy="4648200"/>
          </a:xfrm>
        </p:spPr>
        <p:txBody>
          <a:bodyPr/>
          <a:lstStyle/>
          <a:p>
            <a:pPr eaLnBrk="1" hangingPunct="1"/>
            <a:r>
              <a:rPr lang="en-US" b="1">
                <a:latin typeface="Franklin Gothic Book" charset="0"/>
              </a:rPr>
              <a:t>Child Parent Psychotherapy Manual</a:t>
            </a:r>
            <a:endParaRPr lang="en-US">
              <a:latin typeface="Franklin Gothic Book" charset="0"/>
            </a:endParaRPr>
          </a:p>
          <a:p>
            <a:pPr marL="400050" lvl="1" indent="0" eaLnBrk="1" hangingPunct="1">
              <a:buFontTx/>
              <a:buNone/>
            </a:pPr>
            <a:r>
              <a:rPr lang="en-US" sz="2000">
                <a:latin typeface="Franklin Gothic Book" charset="0"/>
              </a:rPr>
              <a:t>Lieberman, A.F., &amp; Van Horn, P. (2004). Don’t hit my mommy: A manual for child parent psychotherapy with young witnesses of family violence. Zero to Three Press: Washington, D.C.</a:t>
            </a:r>
          </a:p>
          <a:p>
            <a:pPr marL="400050" lvl="1" indent="0" eaLnBrk="1" hangingPunct="1">
              <a:buFontTx/>
              <a:buNone/>
            </a:pPr>
            <a:endParaRPr lang="en-US" sz="800">
              <a:latin typeface="Franklin Gothic Book" charset="0"/>
            </a:endParaRPr>
          </a:p>
          <a:p>
            <a:pPr eaLnBrk="1" hangingPunct="1"/>
            <a:r>
              <a:rPr lang="en-US" b="1">
                <a:latin typeface="Franklin Gothic Book" charset="0"/>
              </a:rPr>
              <a:t>Book Describing Conceptual Framework, Intervention Modalities and Case Examples</a:t>
            </a:r>
            <a:endParaRPr lang="en-US">
              <a:latin typeface="Franklin Gothic Book" charset="0"/>
            </a:endParaRPr>
          </a:p>
          <a:p>
            <a:pPr marL="400050" lvl="1" indent="0" eaLnBrk="1" hangingPunct="1">
              <a:buFontTx/>
              <a:buNone/>
            </a:pPr>
            <a:r>
              <a:rPr lang="en-US" sz="2000">
                <a:latin typeface="Franklin Gothic Book" charset="0"/>
              </a:rPr>
              <a:t>Lieberman, A.F. &amp; Van Horn, P. (2008). Psychotherapy with infants and young children: Repairing the effects of stress and trauma on early attachment. New York: The Guilford Press.</a:t>
            </a:r>
          </a:p>
          <a:p>
            <a:pPr marL="400050" lvl="1" indent="0" eaLnBrk="1" hangingPunct="1">
              <a:buFontTx/>
              <a:buNone/>
            </a:pPr>
            <a:endParaRPr lang="en-US" sz="800">
              <a:latin typeface="Franklin Gothic Book" charset="0"/>
            </a:endParaRPr>
          </a:p>
          <a:p>
            <a:pPr eaLnBrk="1" hangingPunct="1"/>
            <a:r>
              <a:rPr lang="en-US" b="1">
                <a:latin typeface="Franklin Gothic Book" charset="0"/>
              </a:rPr>
              <a:t>CPP for Traumatic Bereavement</a:t>
            </a:r>
            <a:endParaRPr lang="en-US">
              <a:latin typeface="Franklin Gothic Book" charset="0"/>
            </a:endParaRPr>
          </a:p>
          <a:p>
            <a:pPr marL="400050" lvl="1" indent="0" eaLnBrk="1" hangingPunct="1">
              <a:buFontTx/>
              <a:buNone/>
            </a:pPr>
            <a:r>
              <a:rPr lang="en-US" sz="2000">
                <a:latin typeface="Franklin Gothic Book" charset="0"/>
              </a:rPr>
              <a:t>Lieberman, A.F., Compton, N.C., Van Horn, P., Ghosh Ippen, C. (2003).  Losing a parent to death in the early years: Guidelines for the treatment of traumatic bereavement in infancy.  Washington D.C.: Zero to Three Press.</a:t>
            </a:r>
          </a:p>
          <a:p>
            <a:pPr eaLnBrk="1" hangingPunct="1"/>
            <a:endParaRPr lang="en-US">
              <a:latin typeface="Franklin Gothic Book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1066800" y="274638"/>
            <a:ext cx="7391400" cy="944562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8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800" b="1">
                <a:solidFill>
                  <a:schemeClr val="tx2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800" b="1">
                <a:solidFill>
                  <a:schemeClr val="tx2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800" b="1">
                <a:solidFill>
                  <a:schemeClr val="tx2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800" b="1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800" b="1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800" b="1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800" b="1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8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algn="r">
              <a:defRPr/>
            </a:pPr>
            <a:r>
              <a:rPr lang="en-US" kern="0" dirty="0" smtClean="0"/>
              <a:t>CPP Trainings</a:t>
            </a:r>
            <a:endParaRPr lang="en-US" kern="0" dirty="0"/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301750"/>
            <a:ext cx="7362825" cy="387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>
                <a:latin typeface="Franklin Gothic Book" charset="0"/>
              </a:rPr>
              <a:t>Agenda for Learning Session 1:</a:t>
            </a:r>
            <a:br>
              <a:rPr lang="en-US">
                <a:latin typeface="Franklin Gothic Book" charset="0"/>
              </a:rPr>
            </a:br>
            <a:r>
              <a:rPr lang="en-US">
                <a:latin typeface="Franklin Gothic Book" charset="0"/>
              </a:rPr>
              <a:t>What we will be doing for the next 3 days</a:t>
            </a:r>
            <a:br>
              <a:rPr lang="en-US">
                <a:latin typeface="Franklin Gothic Book" charset="0"/>
              </a:rPr>
            </a:br>
            <a:endParaRPr lang="en-US">
              <a:latin typeface="Franklin Gothic Book" charset="0"/>
            </a:endParaRPr>
          </a:p>
        </p:txBody>
      </p:sp>
      <p:sp>
        <p:nvSpPr>
          <p:cNvPr id="21507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>
              <a:latin typeface="Franklin Gothic Book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Franklin Gothic Book" charset="0"/>
              </a:rPr>
              <a:t>Angels in the Nursery</a:t>
            </a:r>
          </a:p>
        </p:txBody>
      </p:sp>
      <p:pic>
        <p:nvPicPr>
          <p:cNvPr id="4710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838200"/>
            <a:ext cx="1103313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47108" name="Picture 1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990600"/>
            <a:ext cx="1677988" cy="2459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762000" y="3962400"/>
            <a:ext cx="7272338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latin typeface="+mj-lt"/>
                <a:ea typeface="+mn-ea"/>
                <a:cs typeface="+mn-cs"/>
              </a:rPr>
              <a:t>Becoming a parent brings back memories of what it was like to be a child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38200" y="4572000"/>
            <a:ext cx="7924800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>
              <a:buFont typeface="Arial" pitchFamily="34" charset="0"/>
              <a:buChar char="•"/>
              <a:defRPr/>
            </a:pPr>
            <a:r>
              <a:rPr lang="en-US" dirty="0">
                <a:latin typeface="+mj-lt"/>
                <a:ea typeface="+mn-ea"/>
                <a:cs typeface="+mn-cs"/>
              </a:rPr>
              <a:t>Memories of times when you were loved and cared for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dirty="0">
                <a:latin typeface="+mj-lt"/>
                <a:ea typeface="+mn-ea"/>
                <a:cs typeface="+mn-cs"/>
              </a:rPr>
              <a:t>Memories that show that despite the challenges your caregiver faced, they cared about you (I am loveable, and I can love)</a:t>
            </a:r>
          </a:p>
        </p:txBody>
      </p:sp>
      <p:sp>
        <p:nvSpPr>
          <p:cNvPr id="47111" name="Rectangle 2"/>
          <p:cNvSpPr>
            <a:spLocks noChangeArrowheads="1"/>
          </p:cNvSpPr>
          <p:nvPr/>
        </p:nvSpPr>
        <p:spPr bwMode="auto">
          <a:xfrm>
            <a:off x="6629400" y="5562600"/>
            <a:ext cx="213836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600"/>
              <a:t>© Ghosh Ippen, 2013</a:t>
            </a:r>
          </a:p>
        </p:txBody>
      </p:sp>
      <p:pic>
        <p:nvPicPr>
          <p:cNvPr id="47112" name="Picture 8" descr="C:\Users\Chandra Ghosh\AppData\Local\Microsoft\Windows\Temporary Internet Files\Content.IE5\I6YQ1U94\MC900358749[1].wm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1143000"/>
            <a:ext cx="16002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1"/>
          <p:cNvSpPr>
            <a:spLocks noGrp="1"/>
          </p:cNvSpPr>
          <p:nvPr>
            <p:ph type="title" idx="4294967295"/>
          </p:nvPr>
        </p:nvSpPr>
        <p:spPr>
          <a:xfrm>
            <a:off x="457200" y="381000"/>
            <a:ext cx="8183563" cy="1050925"/>
          </a:xfrm>
        </p:spPr>
        <p:txBody>
          <a:bodyPr/>
          <a:lstStyle/>
          <a:p>
            <a:pPr eaLnBrk="1" hangingPunct="1"/>
            <a:r>
              <a:rPr lang="en-US">
                <a:latin typeface="Franklin Gothic Book" charset="0"/>
              </a:rPr>
              <a:t>Angels in the Nursery</a:t>
            </a:r>
            <a:br>
              <a:rPr lang="en-US">
                <a:latin typeface="Franklin Gothic Book" charset="0"/>
              </a:rPr>
            </a:br>
            <a:endParaRPr lang="en-US" sz="2000">
              <a:latin typeface="Franklin Gothic Book" charset="0"/>
            </a:endParaRPr>
          </a:p>
        </p:txBody>
      </p:sp>
      <p:sp>
        <p:nvSpPr>
          <p:cNvPr id="48131" name="Content Placeholder 2"/>
          <p:cNvSpPr>
            <a:spLocks noGrp="1"/>
          </p:cNvSpPr>
          <p:nvPr>
            <p:ph idx="4294967295"/>
          </p:nvPr>
        </p:nvSpPr>
        <p:spPr>
          <a:xfrm>
            <a:off x="609600" y="1981200"/>
            <a:ext cx="8183563" cy="3124200"/>
          </a:xfrm>
        </p:spPr>
        <p:txBody>
          <a:bodyPr/>
          <a:lstStyle/>
          <a:p>
            <a:pPr eaLnBrk="1" hangingPunct="1"/>
            <a:r>
              <a:rPr lang="en-US" sz="2800">
                <a:latin typeface="Franklin Gothic Book" charset="0"/>
              </a:rPr>
              <a:t>Importance of bringing up good memories</a:t>
            </a:r>
          </a:p>
          <a:p>
            <a:pPr eaLnBrk="1" hangingPunct="1"/>
            <a:r>
              <a:rPr lang="en-US" sz="2800">
                <a:latin typeface="Franklin Gothic Book" charset="0"/>
              </a:rPr>
              <a:t>Integration of good and bad</a:t>
            </a:r>
          </a:p>
          <a:p>
            <a:pPr eaLnBrk="1" hangingPunct="1"/>
            <a:r>
              <a:rPr lang="en-US" sz="2800">
                <a:latin typeface="Franklin Gothic Book" charset="0"/>
              </a:rPr>
              <a:t>Sometimes they are hidden</a:t>
            </a:r>
          </a:p>
          <a:p>
            <a:pPr eaLnBrk="1" hangingPunct="1"/>
            <a:r>
              <a:rPr lang="en-US" sz="2800">
                <a:latin typeface="Franklin Gothic Book" charset="0"/>
              </a:rPr>
              <a:t>“Identification with the protector”</a:t>
            </a:r>
          </a:p>
        </p:txBody>
      </p:sp>
      <p:sp>
        <p:nvSpPr>
          <p:cNvPr id="48132" name="TextBox 1"/>
          <p:cNvSpPr txBox="1">
            <a:spLocks noChangeArrowheads="1"/>
          </p:cNvSpPr>
          <p:nvPr/>
        </p:nvSpPr>
        <p:spPr bwMode="auto">
          <a:xfrm>
            <a:off x="3733800" y="4735513"/>
            <a:ext cx="48482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1pPr>
            <a:lvl2pPr>
              <a:defRPr sz="1600"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2pPr>
            <a:lvl3pPr>
              <a:defRPr sz="1200"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9pPr>
          </a:lstStyle>
          <a:p>
            <a:r>
              <a:rPr lang="en-US" sz="1800">
                <a:latin typeface="Arial" charset="0"/>
              </a:rPr>
              <a:t>Lieberman, Padrón, Van Horn &amp; Harris, 2005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NCTSN template light_2008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Franklin Gothic Book"/>
        <a:ea typeface=""/>
        <a:cs typeface=""/>
      </a:majorFont>
      <a:minorFont>
        <a:latin typeface="Franklin Gothic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NCTSN template light_2008</Template>
  <TotalTime>34646</TotalTime>
  <Words>301</Words>
  <Application>Microsoft Macintosh PowerPoint</Application>
  <PresentationFormat>On-screen Show (4:3)</PresentationFormat>
  <Paragraphs>31</Paragraphs>
  <Slides>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NCTSN template light_2008</vt:lpstr>
      <vt:lpstr>Using Child-Parent Psychotherapy to Treat Young Children Exposed to Trauma  Part I of an 18-month CPP Implementation Course   </vt:lpstr>
      <vt:lpstr>Child-Parent Psychotherapy</vt:lpstr>
      <vt:lpstr>PowerPoint Presentation</vt:lpstr>
      <vt:lpstr>Agenda for Learning Session 1: What we will be doing for the next 3 days </vt:lpstr>
      <vt:lpstr>Angels in the Nursery</vt:lpstr>
      <vt:lpstr>Angels in the Nursery </vt:lpstr>
    </vt:vector>
  </TitlesOfParts>
  <Company>UCSF / SFGH Psychiatry Department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afl</dc:creator>
  <cp:lastModifiedBy>Chandra Ippen</cp:lastModifiedBy>
  <cp:revision>1907</cp:revision>
  <dcterms:created xsi:type="dcterms:W3CDTF">2005-11-10T23:45:23Z</dcterms:created>
  <dcterms:modified xsi:type="dcterms:W3CDTF">2015-08-09T09:44:23Z</dcterms:modified>
</cp:coreProperties>
</file>